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1"/>
  </p:notesMasterIdLst>
  <p:sldIdLst>
    <p:sldId id="859" r:id="rId2"/>
    <p:sldId id="1009" r:id="rId3"/>
    <p:sldId id="1044" r:id="rId4"/>
    <p:sldId id="1010" r:id="rId5"/>
    <p:sldId id="1045" r:id="rId6"/>
    <p:sldId id="1011" r:id="rId7"/>
    <p:sldId id="1046" r:id="rId8"/>
    <p:sldId id="1012" r:id="rId9"/>
    <p:sldId id="1013" r:id="rId10"/>
    <p:sldId id="1014" r:id="rId11"/>
    <p:sldId id="1016" r:id="rId12"/>
    <p:sldId id="1017" r:id="rId13"/>
    <p:sldId id="1018" r:id="rId14"/>
    <p:sldId id="1019" r:id="rId15"/>
    <p:sldId id="1020" r:id="rId16"/>
    <p:sldId id="1021" r:id="rId17"/>
    <p:sldId id="1022" r:id="rId18"/>
    <p:sldId id="1023" r:id="rId19"/>
    <p:sldId id="1024" r:id="rId20"/>
    <p:sldId id="1025" r:id="rId21"/>
    <p:sldId id="1026" r:id="rId22"/>
    <p:sldId id="1027" r:id="rId23"/>
    <p:sldId id="1047" r:id="rId24"/>
    <p:sldId id="1028" r:id="rId25"/>
    <p:sldId id="1029" r:id="rId26"/>
    <p:sldId id="1030" r:id="rId27"/>
    <p:sldId id="1031" r:id="rId28"/>
    <p:sldId id="1032" r:id="rId29"/>
    <p:sldId id="1033" r:id="rId30"/>
    <p:sldId id="1034" r:id="rId31"/>
    <p:sldId id="1035" r:id="rId32"/>
    <p:sldId id="1036" r:id="rId33"/>
    <p:sldId id="1037" r:id="rId34"/>
    <p:sldId id="1038" r:id="rId35"/>
    <p:sldId id="1039" r:id="rId36"/>
    <p:sldId id="1040" r:id="rId37"/>
    <p:sldId id="1041" r:id="rId38"/>
    <p:sldId id="1042" r:id="rId39"/>
    <p:sldId id="1043" r:id="rId4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第八模块提优测评卷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Tom give Amy? 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storybook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pencil case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picture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they do in the afternoon?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Played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Watched a movie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Ate a cake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3585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3585" y="34410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Amy feel about her birthday?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Boring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Just 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3585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58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选出与所给句子中画线部分是同一类的单词。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English books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111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	B. always	C. times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long time ago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111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stories 	B. took 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3056" y="21350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3056" y="34129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14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92861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want to see my 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  <a:tab pos="7111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room 	B. zoo 	C. dolls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  <a:tab pos="7111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often 	B. ago 	C. now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  <a:tab pos="7111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playing 	B. cleans 	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426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6426" y="21506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6426" y="33907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49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用所给单词的适当形式填空。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grandfather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beautiful photos long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read some 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bedroom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dolls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often read stories?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love 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do the housework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07082" y="1538686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took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89994" y="2180315"/>
            <a:ext cx="1180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stories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118555" y="2751845"/>
            <a:ext cx="16514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is playing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969296" y="3401841"/>
            <a:ext cx="10534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really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062758" y="4031419"/>
            <a:ext cx="1233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 help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792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919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he show ________ his photos in the UK?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47141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you	B. he	C. I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our family goes to the park at the weekend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Sometimes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Some times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Some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949" y="14938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4949" y="27647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72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like films. So I ________ watch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often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never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948" y="8819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09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Maomao like playing football?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He likes going fishing with his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he does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No, he 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Yes, please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948" y="8819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52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9286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________ it long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take	B. takes	C. took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Xiaoming ________ a kite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flying	B. fly	C. is flying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love to ________ a bicycle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ride	B. to ride	C. riding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7789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7789" y="21459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7789" y="34092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12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often do at the weekend?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watching TV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watch TV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watche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3585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09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99940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1.He always rides a bike in the park.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2.He often goes swimming. He likes swimming.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3.Jason usually plays football in the park.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4.He often cleans the blackboard at school.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5.She likes reading a book in the library.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often clean your room?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very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often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always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sometimes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897" y="8638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66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劳逸结合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的一句谚语是：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Less is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All’s well that ends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All work and no play makes Jack a dull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908720"/>
            <a:ext cx="2016224" cy="4618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64532" y="8780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5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9375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选出与下列图片相对应的句子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2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3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4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Hello, I’m Nancy. I like reading. I often read storybooks. I don’t like watching TV. I never watch TV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I’m Xiaoyu. I never play football. I don’t like it. I like riding my bike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I’m Tiantian. I like playing football. I always play football with my friends after school</a:t>
            </a:r>
            <a:r>
              <a:rPr lang="en-US" altLang="zh-CN" sz="26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Hi, my name is Dongdong. My hobby is taking photos. I often climb mountains and take some photos at the weekend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48.jpg" descr="id:21474888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6041" y="1298213"/>
            <a:ext cx="800813" cy="1080120"/>
          </a:xfrm>
          <a:prstGeom prst="rect">
            <a:avLst/>
          </a:prstGeom>
        </p:spPr>
      </p:pic>
      <p:pic>
        <p:nvPicPr>
          <p:cNvPr id="4" name="ef49.jpg" descr="id:21474888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51909" y="1372991"/>
            <a:ext cx="1224136" cy="930563"/>
          </a:xfrm>
          <a:prstGeom prst="rect">
            <a:avLst/>
          </a:prstGeom>
        </p:spPr>
      </p:pic>
      <p:pic>
        <p:nvPicPr>
          <p:cNvPr id="5" name="ef50.jpg" descr="id:21474888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19142" y="1395478"/>
            <a:ext cx="1252253" cy="908076"/>
          </a:xfrm>
          <a:prstGeom prst="rect">
            <a:avLst/>
          </a:prstGeom>
        </p:spPr>
      </p:pic>
      <p:pic>
        <p:nvPicPr>
          <p:cNvPr id="6" name="ef51.jpg" descr="id:214748885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111430" y="1395478"/>
            <a:ext cx="754900" cy="93056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24271" y="23260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23280" y="23209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022289" y="23339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348184" y="23158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99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54760"/>
            <a:ext cx="11485848" cy="35469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4759"/>
            <a:ext cx="11485848" cy="324217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常见的频率副词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是频率副词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表示动作频率的词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即表示动作多久发生一次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。常见的频率副词还有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从不。频率副词一般位于实义动词之前或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动词之后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也常位于句首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用来加强语气。</a:t>
            </a:r>
            <a:endParaRPr lang="zh-CN" altLang="zh-CN" sz="105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E8F6FD"/>
              </a:clrFrom>
              <a:clrTo>
                <a:srgbClr val="E8F6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718" y="800916"/>
            <a:ext cx="2277096" cy="71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6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根据中文提示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is a hard-working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勤劳的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boy. He often 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classroom for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a river in my hometown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很久之前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71470" y="1533983"/>
            <a:ext cx="1120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cleans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861076" y="2762822"/>
            <a:ext cx="1471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long ago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7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often play basketball?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of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always __________________to 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骑自行车去上学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 Longping was a great Chinese scientist. He never 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hard on the farm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50790" y="1529633"/>
            <a:ext cx="11801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course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14161" y="2119344"/>
            <a:ext cx="31133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rides a bike/bicycle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076619" y="2164609"/>
            <a:ext cx="1141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school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948367" y="2744295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stopped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32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从方框中为下列句子选择相对应的答语。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7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cleaning rooms?</a:t>
            </a:r>
            <a:endParaRPr lang="zh-CN" altLang="zh-CN" sz="27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picture of my school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speak English?</a:t>
            </a:r>
            <a:endParaRPr lang="zh-CN" altLang="zh-CN" sz="27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he often have a picnic?</a:t>
            </a:r>
            <a:endParaRPr lang="zh-CN" altLang="zh-CN" sz="27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700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doing?</a:t>
            </a:r>
            <a:endParaRPr lang="zh-CN" altLang="zh-CN" sz="2700" spc="-8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06242" y="1412776"/>
            <a:ext cx="5915863" cy="312970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0" spc="-80">
                <a:solidFill>
                  <a:srgbClr val="000000"/>
                </a:solidFill>
                <a:cs typeface="Times New Roman" panose="02020603050405020304" pitchFamily="18" charset="0"/>
              </a:rPr>
              <a:t>A. Yes, he does</a:t>
            </a:r>
            <a:r>
              <a:rPr lang="en-US" altLang="zh-CN" sz="2700" b="0" spc="-8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spc="-8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0" spc="-80">
                <a:solidFill>
                  <a:srgbClr val="000000"/>
                </a:solidFill>
                <a:cs typeface="Times New Roman" panose="02020603050405020304" pitchFamily="18" charset="0"/>
              </a:rPr>
              <a:t>B. It’s very beautiful</a:t>
            </a:r>
            <a:r>
              <a:rPr lang="en-US" altLang="zh-CN" sz="2700" b="0" spc="-8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spc="-8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0" spc="-80">
                <a:solidFill>
                  <a:srgbClr val="000000"/>
                </a:solidFill>
                <a:cs typeface="Times New Roman" panose="02020603050405020304" pitchFamily="18" charset="0"/>
              </a:rPr>
              <a:t>C. Yes, I do</a:t>
            </a:r>
            <a:r>
              <a:rPr lang="en-US" altLang="zh-CN" sz="2700" b="0" spc="-8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spc="-8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0" spc="-100">
                <a:solidFill>
                  <a:srgbClr val="000000"/>
                </a:solidFill>
                <a:cs typeface="Times New Roman" panose="02020603050405020304" pitchFamily="18" charset="0"/>
              </a:rPr>
              <a:t>D. I am making a list of things I like doing</a:t>
            </a:r>
            <a:r>
              <a:rPr lang="en-US" altLang="zh-CN" sz="2700" b="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spc="-1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700" b="0" spc="-80">
                <a:solidFill>
                  <a:srgbClr val="000000"/>
                </a:solidFill>
                <a:cs typeface="Times New Roman" panose="02020603050405020304" pitchFamily="18" charset="0"/>
              </a:rPr>
              <a:t>E. No, I can’t</a:t>
            </a:r>
            <a:r>
              <a:rPr lang="en-US" altLang="zh-CN" sz="2700" b="0" spc="-8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spc="-8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2941" y="14665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7492" y="20608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87492" y="26903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87492" y="33198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87492" y="38852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77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 从方框中选择合适的单词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pc="-8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I’m Laura. Let me 1</a:t>
            </a:r>
            <a:r>
              <a:rPr lang="en-US" altLang="zh-CN" spc="-8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8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some photos. These are my friends.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Maomao. He liked playing basketball before, but he 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ago. He 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 table tennis now. This is Xiaohong. She has got a good 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________. She often takes photos. This is Xiaoying. She always helps Mum 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57365" y="1340768"/>
            <a:ext cx="6092825" cy="6568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stopped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camera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show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clean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often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057365" y="1483837"/>
            <a:ext cx="5990169" cy="58673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40052" y="2176841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show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77917" y="2756622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stopped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985002" y="3464796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often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47675" y="4106906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camera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47675" y="4721857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clean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085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阅读学校安全日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海报。判断下列句子正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985482"/>
              </p:ext>
            </p:extLst>
          </p:nvPr>
        </p:nvGraphicFramePr>
        <p:xfrm>
          <a:off x="618171" y="2049297"/>
          <a:ext cx="10971213" cy="3883152"/>
        </p:xfrm>
        <a:graphic>
          <a:graphicData uri="http://schemas.openxmlformats.org/drawingml/2006/table">
            <a:tbl>
              <a:tblPr firstRow="1" firstCol="1" bandRow="1"/>
              <a:tblGrid>
                <a:gridCol w="5705031">
                  <a:extLst>
                    <a:ext uri="{9D8B030D-6E8A-4147-A177-3AD203B41FA5}">
                      <a16:colId xmlns:a16="http://schemas.microsoft.com/office/drawing/2014/main" val="1941763552"/>
                    </a:ext>
                  </a:extLst>
                </a:gridCol>
                <a:gridCol w="5266182">
                  <a:extLst>
                    <a:ext uri="{9D8B030D-6E8A-4147-A177-3AD203B41FA5}">
                      <a16:colId xmlns:a16="http://schemas.microsoft.com/office/drawing/2014/main" val="552451279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 Safety Day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Fun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96476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Jan. 15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am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Pupils from Grade 1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 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 playground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Reading safety stories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Learning safety rules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Playing safety games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2803567"/>
                  </a:ext>
                </a:extLst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5519" y="890614"/>
            <a:ext cx="2160240" cy="47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21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104063"/>
              </p:ext>
            </p:extLst>
          </p:nvPr>
        </p:nvGraphicFramePr>
        <p:xfrm>
          <a:off x="262558" y="764704"/>
          <a:ext cx="11449271" cy="5349240"/>
        </p:xfrm>
        <a:graphic>
          <a:graphicData uri="http://schemas.openxmlformats.org/drawingml/2006/table">
            <a:tbl>
              <a:tblPr firstRow="1" firstCol="1" bandRow="1"/>
              <a:tblGrid>
                <a:gridCol w="5953620">
                  <a:extLst>
                    <a:ext uri="{9D8B030D-6E8A-4147-A177-3AD203B41FA5}">
                      <a16:colId xmlns:a16="http://schemas.microsoft.com/office/drawing/2014/main" val="3235277003"/>
                    </a:ext>
                  </a:extLst>
                </a:gridCol>
                <a:gridCol w="5495651">
                  <a:extLst>
                    <a:ext uri="{9D8B030D-6E8A-4147-A177-3AD203B41FA5}">
                      <a16:colId xmlns:a16="http://schemas.microsoft.com/office/drawing/2014/main" val="346611651"/>
                    </a:ext>
                  </a:extLst>
                </a:gridCol>
              </a:tblGrid>
              <a:tr h="181038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 use the zebra crossing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Never run or play on the street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Fire Safety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play with fire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 119 if there’s a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fire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6435834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 Safety 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 wear your seat belt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your hands and head inside the window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Stranger Safety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 a stranger asks you to go with him/her, 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remember to do these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 away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Shout for help</a:t>
                      </a: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792526"/>
                  </a:ext>
                </a:extLst>
              </a:tr>
              <a:tr h="452596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 Us for Fun and Learning</a:t>
                      </a:r>
                      <a:r>
                        <a:rPr lang="zh-CN" sz="2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7462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6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34" y="1268760"/>
            <a:ext cx="8235582" cy="417646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91891" y="289655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782424" y="289655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705600" y="289655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5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150990" y="49305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2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247334" y="492200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64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Safety Day starts at eleven o’clock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Pupils will write safety stories on School Safety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rule on the poster can be “Street Safety”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9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“Stranger Safety” tells us four ways to deal with</a:t>
            </a:r>
            <a:r>
              <a:rPr lang="zh-CN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9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应对</a:t>
            </a:r>
            <a:r>
              <a:rPr lang="zh-CN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9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Pupils can learn different safety rules and have fun on that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3585" y="87250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3585" y="152211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3585" y="281675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4349" y="21694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4349" y="41114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09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unique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独特的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Liam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comic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starts.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926826"/>
            <a:ext cx="3079115" cy="41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18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Sophia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skips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Sophia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especially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taps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whiteboard,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accidentally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erases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soccer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superpower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7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messy.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organize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bookshelves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lunchtime,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sandwiches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cookies.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Sophia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giggles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44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Liam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Sophia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straight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捉人游戏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neighbours. Maya always waves goodbye and says, “See you tomorrow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47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purpose of the passage is 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to describe a soccer game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to explain classroom rules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to introduce classmates’ habits and personalities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to teach how to bake cookies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736" y="872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35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Liam always ________ before class starts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taps his pencil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waters the plants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plays tag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organizes bookshelves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842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84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Maya might stay late to organize bookshelves because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dislikes going home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she enjoys being tidy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she wants to avoid soccer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she loves comic books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842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59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pc="-8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pc="-8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8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8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 “volunteers” means ________ in the sentence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always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volunteers to clean the whiteboard”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698625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698625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offers to help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698625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698625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practices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842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24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replaces “giggles” in the sentence “Sophia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never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laughs quietly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giggles fill the room”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laughs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whispers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842" y="8815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99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clean my bedroom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always goes swimming with her sister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1953044"/>
            <a:ext cx="389715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always clean my room.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0024" y="3288655"/>
            <a:ext cx="7151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She always goes swimming with her sister.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3585" y="151227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3585" y="28016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sometimes eat apples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never speaks with his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doesn’t usually climb trees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9643" y="1403723"/>
            <a:ext cx="29690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I never eat apples.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9643" y="2629193"/>
            <a:ext cx="73676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Daming sometimes speaks with his friends.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9643" y="3936553"/>
            <a:ext cx="49968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She doesn’t usually climb trees.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38" y="85776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85823" y="214650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2638" y="34672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90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1802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完成表格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将序号填在横线上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638" y="882615"/>
            <a:ext cx="2736304" cy="437031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341187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1.Amy always has a picnic on Sunday.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2.Nick sometimes rides his bike in the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3.Peter sometimes climbs trees at the weekend.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4.Miss White often cleans her room after school.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5.Lily often sees her grandma on Saturday.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26654" y="905032"/>
            <a:ext cx="9865096" cy="121264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A. in the morning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B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. cleans her room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C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. has a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picnic</a:t>
            </a:r>
            <a:endParaRPr lang="en-US" altLang="zh-CN" sz="1200" b="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D. on Saturday                E. climbs trees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591125"/>
              </p:ext>
            </p:extLst>
          </p:nvPr>
        </p:nvGraphicFramePr>
        <p:xfrm>
          <a:off x="404216" y="2319623"/>
          <a:ext cx="10971213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3104853">
                  <a:extLst>
                    <a:ext uri="{9D8B030D-6E8A-4147-A177-3AD203B41FA5}">
                      <a16:colId xmlns:a16="http://schemas.microsoft.com/office/drawing/2014/main" val="3234827753"/>
                    </a:ext>
                  </a:extLst>
                </a:gridCol>
                <a:gridCol w="3934277">
                  <a:extLst>
                    <a:ext uri="{9D8B030D-6E8A-4147-A177-3AD203B41FA5}">
                      <a16:colId xmlns:a16="http://schemas.microsoft.com/office/drawing/2014/main" val="1589017223"/>
                    </a:ext>
                  </a:extLst>
                </a:gridCol>
                <a:gridCol w="3932083">
                  <a:extLst>
                    <a:ext uri="{9D8B030D-6E8A-4147-A177-3AD203B41FA5}">
                      <a16:colId xmlns:a16="http://schemas.microsoft.com/office/drawing/2014/main" val="1563364848"/>
                    </a:ext>
                  </a:extLst>
                </a:gridCol>
              </a:tblGrid>
              <a:tr h="5160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9281086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Sunday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9857986"/>
                  </a:ext>
                </a:extLst>
              </a:tr>
              <a:tr h="5520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Nick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rides his bike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2418108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Peter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the weekend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2273816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 White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school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4826859"/>
                  </a:ext>
                </a:extLst>
              </a:tr>
              <a:tr h="51605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sees her grandma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6188535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9335566" y="29249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57436" y="34753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335566" y="40353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362071" y="45800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357436" y="51515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78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40700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1"/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I’m Amy. Last Saturday was my birthday.My parents held a party for me at home.My friends Lily, Tom, and Ben came to my home.We played games and sang songs together.Mum made a big chocolate cake, and we ate it after lunch.Lily gave me a storybook. Tom gave me a new </a:t>
            </a:r>
            <a:r>
              <a:rPr lang="en-US" altLang="zh-CN" b="1" spc="-8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pencil case.Ben drew a picture for me.I loved all the gifts</a:t>
            </a:r>
            <a:r>
              <a:rPr lang="zh-CN" altLang="zh-CN" b="1" spc="-80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pc="-8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the afternoon,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watched a funny movie.It was the best birthday ever</a:t>
            </a:r>
            <a:r>
              <a:rPr lang="zh-CN" altLang="zh-CN" b="1" smtClean="0">
                <a:solidFill>
                  <a:srgbClr val="ED028C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was Amy’s birthday?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Last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Last Saturday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Last Friday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was the party?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479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0123" y="34408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2367</Words>
  <Application>Microsoft Office PowerPoint</Application>
  <PresentationFormat>自定义</PresentationFormat>
  <Paragraphs>295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358</cp:revision>
  <dcterms:created xsi:type="dcterms:W3CDTF">2020-11-06T05:24:00Z</dcterms:created>
  <dcterms:modified xsi:type="dcterms:W3CDTF">2025-06-30T08:53:42Z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